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5" r:id="rId7"/>
    <p:sldId id="261" r:id="rId8"/>
    <p:sldId id="264"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02/08/2019</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02/08/2019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02/08/2019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02/08/2019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02/08/2019</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02/08/2019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02/08/2019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02/08/2019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02/08/2019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02/08/2019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02/08/2019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02/08/2019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4GVD94OUMwA&amp;list=PL6B2DBE4C2FC8F845&amp;index=12" TargetMode="External"/><Relationship Id="rId2" Type="http://schemas.openxmlformats.org/officeDocument/2006/relationships/hyperlink" Target="https://www.youtube.com/watch?v=1EzY4Vl460U" TargetMode="External"/><Relationship Id="rId1" Type="http://schemas.openxmlformats.org/officeDocument/2006/relationships/slideLayout" Target="../slideLayouts/slideLayout2.xml"/><Relationship Id="rId4" Type="http://schemas.openxmlformats.org/officeDocument/2006/relationships/hyperlink" Target="https://www.youtube.com/watch?v=n0LXkA9kato&amp;index=13&amp;list=PL6B2DBE4C2FC8F84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Total Welfare &amp; Government Intervention</a:t>
            </a:r>
            <a:endParaRPr lang="en-US" cap="none" dirty="0"/>
          </a:p>
        </p:txBody>
      </p:sp>
      <p:sp>
        <p:nvSpPr>
          <p:cNvPr id="3" name="Subtitle 2"/>
          <p:cNvSpPr>
            <a:spLocks noGrp="1"/>
          </p:cNvSpPr>
          <p:nvPr>
            <p:ph type="subTitle" idx="1"/>
          </p:nvPr>
        </p:nvSpPr>
        <p:spPr>
          <a:xfrm>
            <a:off x="342900" y="3891043"/>
            <a:ext cx="11506200" cy="457200"/>
          </a:xfrm>
        </p:spPr>
        <p:txBody>
          <a:bodyPr>
            <a:noAutofit/>
          </a:bodyPr>
          <a:lstStyle/>
          <a:p>
            <a:r>
              <a:rPr lang="en-US" sz="2800" dirty="0" smtClean="0"/>
              <a:t>AP Microeconomics * Stater * Unit 2, Day 3</a:t>
            </a:r>
          </a:p>
        </p:txBody>
      </p:sp>
    </p:spTree>
    <p:extLst>
      <p:ext uri="{BB962C8B-B14F-4D97-AF65-F5344CB8AC3E}">
        <p14:creationId xmlns:p14="http://schemas.microsoft.com/office/powerpoint/2010/main" val="3079085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Graphing practice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If you’ve missed class or just need review of the graphing that we practiced for the effects of price floors and ceilings on consumer and producer surplus, be sure to check out these videos:</a:t>
            </a:r>
          </a:p>
          <a:p>
            <a:r>
              <a:rPr lang="en-US" sz="3200" dirty="0">
                <a:hlinkClick r:id="rId2"/>
              </a:rPr>
              <a:t>https://</a:t>
            </a:r>
            <a:r>
              <a:rPr lang="en-US" sz="3200" dirty="0" smtClean="0">
                <a:hlinkClick r:id="rId2"/>
              </a:rPr>
              <a:t>www.youtube.com/watch?v=1EzY4Vl460U</a:t>
            </a:r>
            <a:endParaRPr lang="en-US" sz="3200" dirty="0" smtClean="0"/>
          </a:p>
          <a:p>
            <a:r>
              <a:rPr lang="en-US" sz="3200" dirty="0">
                <a:hlinkClick r:id="rId3"/>
              </a:rPr>
              <a:t>https://</a:t>
            </a:r>
            <a:r>
              <a:rPr lang="en-US" sz="3200" dirty="0" smtClean="0">
                <a:hlinkClick r:id="rId3"/>
              </a:rPr>
              <a:t>www.youtube.com/watch?v=4GVD94OUMwA&amp;list=PL6B2DBE4C2FC8F845&amp;index=12</a:t>
            </a:r>
            <a:endParaRPr lang="en-US" sz="3200" dirty="0" smtClean="0"/>
          </a:p>
          <a:p>
            <a:r>
              <a:rPr lang="en-US" sz="3200" dirty="0">
                <a:hlinkClick r:id="rId4"/>
              </a:rPr>
              <a:t>https://</a:t>
            </a:r>
            <a:r>
              <a:rPr lang="en-US" sz="3200" dirty="0" smtClean="0">
                <a:hlinkClick r:id="rId4"/>
              </a:rPr>
              <a:t>www.youtube.com/watch?v=n0LXkA9kato&amp;index=13&amp;list=PL6B2DBE4C2FC8F845</a:t>
            </a:r>
            <a:r>
              <a:rPr lang="en-US" sz="3200" dirty="0" smtClean="0"/>
              <a:t> </a:t>
            </a:r>
          </a:p>
        </p:txBody>
      </p:sp>
    </p:spTree>
    <p:extLst>
      <p:ext uri="{BB962C8B-B14F-4D97-AF65-F5344CB8AC3E}">
        <p14:creationId xmlns:p14="http://schemas.microsoft.com/office/powerpoint/2010/main" val="141254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Consumer Surplus</a:t>
            </a:r>
            <a:endParaRPr lang="en-US" sz="4800" cap="none" dirty="0"/>
          </a:p>
        </p:txBody>
      </p:sp>
      <p:sp>
        <p:nvSpPr>
          <p:cNvPr id="3" name="Content Placeholder 2"/>
          <p:cNvSpPr>
            <a:spLocks noGrp="1"/>
          </p:cNvSpPr>
          <p:nvPr>
            <p:ph idx="1"/>
          </p:nvPr>
        </p:nvSpPr>
        <p:spPr>
          <a:xfrm>
            <a:off x="114300" y="1792936"/>
            <a:ext cx="8356600" cy="5065064"/>
          </a:xfrm>
        </p:spPr>
        <p:txBody>
          <a:bodyPr>
            <a:normAutofit fontScale="92500" lnSpcReduction="10000"/>
          </a:bodyPr>
          <a:lstStyle/>
          <a:p>
            <a:r>
              <a:rPr lang="en-US" sz="4000" dirty="0" smtClean="0"/>
              <a:t>Difference </a:t>
            </a:r>
            <a:r>
              <a:rPr lang="en-US" sz="4000" dirty="0" smtClean="0"/>
              <a:t>between what a consumer is willing to pay and the price he actually pays </a:t>
            </a:r>
          </a:p>
          <a:p>
            <a:pPr lvl="1"/>
            <a:r>
              <a:rPr lang="en-US" sz="3800" dirty="0" smtClean="0"/>
              <a:t>(only happens when the price you pay is LESS than what you were willing &amp; able to pay)</a:t>
            </a:r>
            <a:endParaRPr lang="en-US" sz="3000" dirty="0" smtClean="0"/>
          </a:p>
          <a:p>
            <a:r>
              <a:rPr lang="en-US" sz="4000" dirty="0" smtClean="0"/>
              <a:t>If you were able and willing to pay $20 for a new shirt, and you got it for $16, what is the consumer surplus?</a:t>
            </a:r>
          </a:p>
          <a:p>
            <a:pPr>
              <a:buFont typeface="Wingdings" panose="05000000000000000000" pitchFamily="2" charset="2"/>
              <a:buChar char="Ø"/>
            </a:pPr>
            <a:r>
              <a:rPr lang="en-US" sz="4000" dirty="0" smtClean="0"/>
              <a:t>$4</a:t>
            </a:r>
          </a:p>
        </p:txBody>
      </p:sp>
      <p:pic>
        <p:nvPicPr>
          <p:cNvPr id="4098" name="Picture 2" descr="Image result for i heart economics shi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7377" y="2011680"/>
            <a:ext cx="3766014" cy="3677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0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Consumer Surplus</a:t>
            </a:r>
            <a:endParaRPr lang="en-US" sz="4800" cap="none" dirty="0"/>
          </a:p>
        </p:txBody>
      </p:sp>
      <p:sp>
        <p:nvSpPr>
          <p:cNvPr id="3" name="Content Placeholder 2"/>
          <p:cNvSpPr>
            <a:spLocks noGrp="1"/>
          </p:cNvSpPr>
          <p:nvPr>
            <p:ph idx="1"/>
          </p:nvPr>
        </p:nvSpPr>
        <p:spPr>
          <a:xfrm>
            <a:off x="288519" y="2054542"/>
            <a:ext cx="7140981" cy="4431983"/>
          </a:xfrm>
        </p:spPr>
        <p:txBody>
          <a:bodyPr>
            <a:normAutofit/>
          </a:bodyPr>
          <a:lstStyle/>
          <a:p>
            <a:r>
              <a:rPr lang="en-US" sz="4000" dirty="0" smtClean="0"/>
              <a:t>If you and two friends went to the movies expecting to pay $10 for tickets, but only had to pay $8 each, what is the total consumer surplus?</a:t>
            </a:r>
          </a:p>
          <a:p>
            <a:pPr>
              <a:buFont typeface="Wingdings" panose="05000000000000000000" pitchFamily="2" charset="2"/>
              <a:buChar char="Ø"/>
            </a:pPr>
            <a:r>
              <a:rPr lang="en-US" sz="4000" dirty="0" smtClean="0"/>
              <a:t>$6</a:t>
            </a:r>
          </a:p>
        </p:txBody>
      </p:sp>
      <p:pic>
        <p:nvPicPr>
          <p:cNvPr id="3074" name="Picture 2" descr="Image result for movie tick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134" y="1038556"/>
            <a:ext cx="4062565" cy="4062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75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Producer Surplus</a:t>
            </a:r>
            <a:endParaRPr lang="en-US" sz="4800" cap="none" dirty="0"/>
          </a:p>
        </p:txBody>
      </p:sp>
      <p:sp>
        <p:nvSpPr>
          <p:cNvPr id="3" name="Content Placeholder 2"/>
          <p:cNvSpPr>
            <a:spLocks noGrp="1"/>
          </p:cNvSpPr>
          <p:nvPr>
            <p:ph idx="1"/>
          </p:nvPr>
        </p:nvSpPr>
        <p:spPr>
          <a:xfrm>
            <a:off x="-8740" y="1937315"/>
            <a:ext cx="8815856" cy="4920685"/>
          </a:xfrm>
        </p:spPr>
        <p:txBody>
          <a:bodyPr>
            <a:normAutofit fontScale="92500" lnSpcReduction="20000"/>
          </a:bodyPr>
          <a:lstStyle/>
          <a:p>
            <a:r>
              <a:rPr lang="en-US" sz="4000" dirty="0" smtClean="0"/>
              <a:t>Difference </a:t>
            </a:r>
            <a:r>
              <a:rPr lang="en-US" sz="4000" dirty="0"/>
              <a:t>between what </a:t>
            </a:r>
            <a:r>
              <a:rPr lang="en-US" sz="4000" dirty="0" smtClean="0"/>
              <a:t>a producer is </a:t>
            </a:r>
            <a:r>
              <a:rPr lang="en-US" sz="4000" dirty="0"/>
              <a:t>willing to </a:t>
            </a:r>
            <a:r>
              <a:rPr lang="en-US" sz="4000" dirty="0" smtClean="0"/>
              <a:t>sell a product for and </a:t>
            </a:r>
            <a:r>
              <a:rPr lang="en-US" sz="4000" dirty="0"/>
              <a:t>the price </a:t>
            </a:r>
            <a:r>
              <a:rPr lang="en-US" sz="4000" dirty="0" smtClean="0"/>
              <a:t>she actually sells it </a:t>
            </a:r>
            <a:r>
              <a:rPr lang="en-US" sz="4000" dirty="0"/>
              <a:t>for </a:t>
            </a:r>
            <a:endParaRPr lang="en-US" sz="4000" dirty="0" smtClean="0"/>
          </a:p>
          <a:p>
            <a:pPr lvl="1"/>
            <a:r>
              <a:rPr lang="en-US" sz="3800" dirty="0" smtClean="0"/>
              <a:t>(</a:t>
            </a:r>
            <a:r>
              <a:rPr lang="en-US" sz="3800" dirty="0"/>
              <a:t>only happens when the price </a:t>
            </a:r>
            <a:r>
              <a:rPr lang="en-US" sz="3800" dirty="0" smtClean="0"/>
              <a:t>received is MORE than </a:t>
            </a:r>
            <a:r>
              <a:rPr lang="en-US" sz="3800" dirty="0"/>
              <a:t>what </a:t>
            </a:r>
            <a:r>
              <a:rPr lang="en-US" sz="3800" dirty="0" smtClean="0"/>
              <a:t>they were </a:t>
            </a:r>
            <a:r>
              <a:rPr lang="en-US" sz="3800" dirty="0"/>
              <a:t>willing &amp; able to </a:t>
            </a:r>
            <a:r>
              <a:rPr lang="en-US" sz="3800" dirty="0" smtClean="0"/>
              <a:t>sell that product for)</a:t>
            </a:r>
          </a:p>
          <a:p>
            <a:r>
              <a:rPr lang="en-US" sz="4000" dirty="0" smtClean="0"/>
              <a:t>If you were willing to sell the hat you knitted for $10, but were able to sell it for $13, what is the producer surplus?</a:t>
            </a:r>
          </a:p>
          <a:p>
            <a:pPr>
              <a:buFont typeface="Wingdings" panose="05000000000000000000" pitchFamily="2" charset="2"/>
              <a:buChar char="Ø"/>
            </a:pPr>
            <a:r>
              <a:rPr lang="en-US" sz="4000" dirty="0" smtClean="0"/>
              <a:t>$3</a:t>
            </a:r>
          </a:p>
          <a:p>
            <a:endParaRPr lang="en-US" sz="2800" dirty="0"/>
          </a:p>
        </p:txBody>
      </p:sp>
      <p:pic>
        <p:nvPicPr>
          <p:cNvPr id="2050" name="Picture 2" descr="Image result for knit hat stri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35" y="360607"/>
            <a:ext cx="3332161" cy="2499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73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Producer Surplus</a:t>
            </a:r>
            <a:endParaRPr lang="en-US" sz="4800" cap="none" dirty="0"/>
          </a:p>
        </p:txBody>
      </p:sp>
      <p:sp>
        <p:nvSpPr>
          <p:cNvPr id="3" name="Content Placeholder 2"/>
          <p:cNvSpPr>
            <a:spLocks noGrp="1"/>
          </p:cNvSpPr>
          <p:nvPr>
            <p:ph idx="1"/>
          </p:nvPr>
        </p:nvSpPr>
        <p:spPr>
          <a:xfrm>
            <a:off x="977581" y="2982106"/>
            <a:ext cx="10009417" cy="3563073"/>
          </a:xfrm>
        </p:spPr>
        <p:txBody>
          <a:bodyPr>
            <a:normAutofit/>
          </a:bodyPr>
          <a:lstStyle/>
          <a:p>
            <a:r>
              <a:rPr lang="en-US" sz="4000" dirty="0" smtClean="0"/>
              <a:t>If you and two friends all baked cookies to sell, and you expect to each sell one dozen for $4, but you each are able to sell a dozen for $7, what is your total producer surplus?</a:t>
            </a:r>
            <a:endParaRPr lang="en-US" sz="2800" dirty="0" smtClean="0"/>
          </a:p>
          <a:p>
            <a:pPr>
              <a:buFont typeface="Wingdings" panose="05000000000000000000" pitchFamily="2" charset="2"/>
              <a:buChar char="Ø"/>
            </a:pPr>
            <a:r>
              <a:rPr lang="en-US" sz="4000" dirty="0" smtClean="0"/>
              <a:t>$9</a:t>
            </a:r>
            <a:endParaRPr lang="en-US" sz="5400" dirty="0"/>
          </a:p>
        </p:txBody>
      </p:sp>
      <p:pic>
        <p:nvPicPr>
          <p:cNvPr id="1026" name="Picture 2" descr="Image result for cook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8137" y="284176"/>
            <a:ext cx="2803525" cy="2948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4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Total Welfare</a:t>
            </a:r>
            <a:endParaRPr lang="en-US" sz="4800" cap="none" dirty="0"/>
          </a:p>
        </p:txBody>
      </p:sp>
      <p:sp>
        <p:nvSpPr>
          <p:cNvPr id="3" name="Content Placeholder 2"/>
          <p:cNvSpPr>
            <a:spLocks noGrp="1"/>
          </p:cNvSpPr>
          <p:nvPr>
            <p:ph idx="1"/>
          </p:nvPr>
        </p:nvSpPr>
        <p:spPr>
          <a:xfrm>
            <a:off x="977581" y="2628900"/>
            <a:ext cx="10009417" cy="3916279"/>
          </a:xfrm>
        </p:spPr>
        <p:txBody>
          <a:bodyPr>
            <a:normAutofit/>
          </a:bodyPr>
          <a:lstStyle/>
          <a:p>
            <a:r>
              <a:rPr lang="en-US" sz="4000" dirty="0" smtClean="0"/>
              <a:t>The sum of consumer and producer surplus.</a:t>
            </a:r>
          </a:p>
          <a:p>
            <a:r>
              <a:rPr lang="en-US" sz="4000" dirty="0" smtClean="0"/>
              <a:t>Also called total benefit or total surplus</a:t>
            </a:r>
          </a:p>
          <a:p>
            <a:r>
              <a:rPr lang="en-US" sz="4000" dirty="0" smtClean="0"/>
              <a:t>NOT the same as the surplus where Qs &gt; </a:t>
            </a:r>
            <a:r>
              <a:rPr lang="en-US" sz="4000" dirty="0" err="1" smtClean="0"/>
              <a:t>Qd</a:t>
            </a:r>
            <a:endParaRPr lang="en-US" sz="5400" dirty="0"/>
          </a:p>
        </p:txBody>
      </p:sp>
    </p:spTree>
    <p:extLst>
      <p:ext uri="{BB962C8B-B14F-4D97-AF65-F5344CB8AC3E}">
        <p14:creationId xmlns:p14="http://schemas.microsoft.com/office/powerpoint/2010/main" val="2793904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Government Intervention</a:t>
            </a:r>
            <a:endParaRPr lang="en-US" sz="4800" cap="none" dirty="0"/>
          </a:p>
        </p:txBody>
      </p:sp>
      <p:sp>
        <p:nvSpPr>
          <p:cNvPr id="3" name="Content Placeholder 2"/>
          <p:cNvSpPr>
            <a:spLocks noGrp="1"/>
          </p:cNvSpPr>
          <p:nvPr>
            <p:ph idx="1"/>
          </p:nvPr>
        </p:nvSpPr>
        <p:spPr>
          <a:xfrm>
            <a:off x="136924" y="1832077"/>
            <a:ext cx="11178776" cy="4864036"/>
          </a:xfrm>
        </p:spPr>
        <p:txBody>
          <a:bodyPr>
            <a:noAutofit/>
          </a:bodyPr>
          <a:lstStyle/>
          <a:p>
            <a:r>
              <a:rPr lang="en-US" sz="4000" dirty="0" smtClean="0"/>
              <a:t>Consumer and producer surplus can be affected when the government intervenes in the free market.</a:t>
            </a:r>
          </a:p>
          <a:p>
            <a:r>
              <a:rPr lang="en-US" sz="4000" dirty="0" smtClean="0"/>
              <a:t>The government can sometimes set a maximum or minimum price for a given product or </a:t>
            </a:r>
            <a:r>
              <a:rPr lang="en-US" sz="4000" dirty="0" smtClean="0"/>
              <a:t>service</a:t>
            </a:r>
          </a:p>
          <a:p>
            <a:pPr lvl="1"/>
            <a:r>
              <a:rPr lang="en-US" sz="4000" dirty="0" smtClean="0"/>
              <a:t>Called </a:t>
            </a:r>
            <a:r>
              <a:rPr lang="en-US" sz="4000" b="1" dirty="0" smtClean="0"/>
              <a:t>price controls</a:t>
            </a:r>
            <a:r>
              <a:rPr lang="en-US" sz="4000" dirty="0" smtClean="0"/>
              <a:t>. </a:t>
            </a:r>
            <a:endParaRPr lang="en-US" sz="4000" dirty="0" smtClean="0"/>
          </a:p>
          <a:p>
            <a:pPr lvl="1"/>
            <a:r>
              <a:rPr lang="en-US" sz="4000" dirty="0" smtClean="0"/>
              <a:t>Gov’t </a:t>
            </a:r>
            <a:r>
              <a:rPr lang="en-US" sz="4000" dirty="0" smtClean="0"/>
              <a:t>moves the price </a:t>
            </a:r>
            <a:r>
              <a:rPr lang="en-US" sz="4000" b="1" dirty="0" smtClean="0"/>
              <a:t>away</a:t>
            </a:r>
            <a:r>
              <a:rPr lang="en-US" sz="4000" dirty="0" smtClean="0"/>
              <a:t> from equilibrium.</a:t>
            </a:r>
          </a:p>
        </p:txBody>
      </p:sp>
    </p:spTree>
    <p:extLst>
      <p:ext uri="{BB962C8B-B14F-4D97-AF65-F5344CB8AC3E}">
        <p14:creationId xmlns:p14="http://schemas.microsoft.com/office/powerpoint/2010/main" val="4078109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Price </a:t>
            </a:r>
            <a:r>
              <a:rPr lang="en-US" sz="4800" cap="none" dirty="0" smtClean="0"/>
              <a:t>Floor</a:t>
            </a:r>
            <a:br>
              <a:rPr lang="en-US" sz="4800" cap="none" dirty="0" smtClean="0"/>
            </a:br>
            <a:r>
              <a:rPr lang="en-US" sz="4800" cap="none" dirty="0" smtClean="0"/>
              <a:t>(graph on board)</a:t>
            </a:r>
            <a:endParaRPr lang="en-US" sz="4800" cap="none" dirty="0"/>
          </a:p>
        </p:txBody>
      </p:sp>
      <p:sp>
        <p:nvSpPr>
          <p:cNvPr id="3" name="Content Placeholder 2"/>
          <p:cNvSpPr>
            <a:spLocks noGrp="1"/>
          </p:cNvSpPr>
          <p:nvPr>
            <p:ph idx="1"/>
          </p:nvPr>
        </p:nvSpPr>
        <p:spPr>
          <a:xfrm>
            <a:off x="136924" y="1832077"/>
            <a:ext cx="9272547" cy="4864036"/>
          </a:xfrm>
        </p:spPr>
        <p:txBody>
          <a:bodyPr>
            <a:noAutofit/>
          </a:bodyPr>
          <a:lstStyle/>
          <a:p>
            <a:r>
              <a:rPr lang="en-US" sz="4400" dirty="0" smtClean="0"/>
              <a:t>When the government sets a </a:t>
            </a:r>
            <a:r>
              <a:rPr lang="en-US" sz="4400" b="1" dirty="0" smtClean="0"/>
              <a:t>minimum price</a:t>
            </a:r>
            <a:r>
              <a:rPr lang="en-US" sz="4400" dirty="0" smtClean="0"/>
              <a:t> for a given </a:t>
            </a:r>
          </a:p>
          <a:p>
            <a:pPr marL="0" indent="0">
              <a:buNone/>
            </a:pPr>
            <a:r>
              <a:rPr lang="en-US" sz="4400" dirty="0" smtClean="0"/>
              <a:t>  product or service</a:t>
            </a:r>
          </a:p>
          <a:p>
            <a:r>
              <a:rPr lang="en-US" sz="4400" dirty="0"/>
              <a:t>Only has an effect when set </a:t>
            </a:r>
            <a:r>
              <a:rPr lang="en-US" sz="4400" b="1" dirty="0" smtClean="0"/>
              <a:t>above </a:t>
            </a:r>
            <a:r>
              <a:rPr lang="en-US" sz="4400" dirty="0" smtClean="0"/>
              <a:t>the </a:t>
            </a:r>
            <a:r>
              <a:rPr lang="en-US" sz="4400" dirty="0"/>
              <a:t>market equilibrium </a:t>
            </a:r>
            <a:r>
              <a:rPr lang="en-US" sz="4400" dirty="0" smtClean="0"/>
              <a:t>price</a:t>
            </a:r>
          </a:p>
          <a:p>
            <a:r>
              <a:rPr lang="en-US" sz="4400" dirty="0" smtClean="0"/>
              <a:t>Examples: minimum wage laws; agriculture price supports for farmers</a:t>
            </a:r>
            <a:endParaRPr lang="en-US" sz="4400" dirty="0"/>
          </a:p>
        </p:txBody>
      </p:sp>
      <p:pic>
        <p:nvPicPr>
          <p:cNvPr id="2050" name="Picture 2" descr="Image result for farm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458" y="427703"/>
            <a:ext cx="4670323" cy="311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46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cap="none" dirty="0" smtClean="0"/>
              <a:t>Price </a:t>
            </a:r>
            <a:r>
              <a:rPr lang="en-US" sz="4800" cap="none" dirty="0" smtClean="0"/>
              <a:t>Ceiling</a:t>
            </a:r>
            <a:br>
              <a:rPr lang="en-US" sz="4800" cap="none" dirty="0" smtClean="0"/>
            </a:br>
            <a:r>
              <a:rPr lang="en-US" sz="4800" cap="none" dirty="0" smtClean="0"/>
              <a:t>(graph on board)</a:t>
            </a:r>
            <a:endParaRPr lang="en-US" sz="4800" cap="none" dirty="0"/>
          </a:p>
        </p:txBody>
      </p:sp>
      <p:sp>
        <p:nvSpPr>
          <p:cNvPr id="3" name="Content Placeholder 2"/>
          <p:cNvSpPr>
            <a:spLocks noGrp="1"/>
          </p:cNvSpPr>
          <p:nvPr>
            <p:ph idx="1"/>
          </p:nvPr>
        </p:nvSpPr>
        <p:spPr>
          <a:xfrm>
            <a:off x="457200" y="2064774"/>
            <a:ext cx="8598309" cy="4011561"/>
          </a:xfrm>
        </p:spPr>
        <p:txBody>
          <a:bodyPr>
            <a:normAutofit lnSpcReduction="10000"/>
          </a:bodyPr>
          <a:lstStyle/>
          <a:p>
            <a:r>
              <a:rPr lang="en-US" sz="4100" dirty="0"/>
              <a:t>When the government sets a </a:t>
            </a:r>
            <a:r>
              <a:rPr lang="en-US" sz="4100" b="1" dirty="0" smtClean="0"/>
              <a:t>maximum price</a:t>
            </a:r>
            <a:r>
              <a:rPr lang="en-US" sz="4100" dirty="0" smtClean="0"/>
              <a:t> </a:t>
            </a:r>
            <a:r>
              <a:rPr lang="en-US" sz="4100" dirty="0"/>
              <a:t>for a given product or </a:t>
            </a:r>
            <a:r>
              <a:rPr lang="en-US" sz="4100" dirty="0" smtClean="0"/>
              <a:t>service</a:t>
            </a:r>
          </a:p>
          <a:p>
            <a:r>
              <a:rPr lang="en-US" sz="4100" dirty="0" smtClean="0"/>
              <a:t>Only has an effect when set </a:t>
            </a:r>
            <a:r>
              <a:rPr lang="en-US" sz="4100" b="1" dirty="0" smtClean="0"/>
              <a:t>below </a:t>
            </a:r>
            <a:r>
              <a:rPr lang="en-US" sz="4100" dirty="0" smtClean="0"/>
              <a:t>the market equilibrium price</a:t>
            </a:r>
          </a:p>
          <a:p>
            <a:r>
              <a:rPr lang="en-US" sz="4100" dirty="0" smtClean="0"/>
              <a:t>Examples: rent control policies; India’s recent price ceilings on Uber rides</a:t>
            </a:r>
            <a:endParaRPr lang="en-US" sz="4100" dirty="0"/>
          </a:p>
          <a:p>
            <a:endParaRPr lang="en-US" sz="2800" dirty="0"/>
          </a:p>
        </p:txBody>
      </p:sp>
      <p:pic>
        <p:nvPicPr>
          <p:cNvPr id="1026" name="Picture 2" descr="Image result for ub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3406" y="284176"/>
            <a:ext cx="4071272" cy="217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743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1130</TotalTime>
  <Words>441</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Total Welfare &amp; Government Intervention</vt:lpstr>
      <vt:lpstr>Consumer Surplus</vt:lpstr>
      <vt:lpstr>Consumer Surplus</vt:lpstr>
      <vt:lpstr>Producer Surplus</vt:lpstr>
      <vt:lpstr>Producer Surplus</vt:lpstr>
      <vt:lpstr>Total Welfare</vt:lpstr>
      <vt:lpstr>Government Intervention</vt:lpstr>
      <vt:lpstr>Price Floor (graph on board)</vt:lpstr>
      <vt:lpstr>Price Ceiling (graph on board)</vt:lpstr>
      <vt:lpstr>In-class Graphing practice</vt:lpstr>
    </vt:vector>
  </TitlesOfParts>
  <Company>Duval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Welfare &amp; Government Intervention</dc:title>
  <dc:creator>Rixie, Jamie L.</dc:creator>
  <cp:lastModifiedBy>Rixie, Jamie L.</cp:lastModifiedBy>
  <cp:revision>22</cp:revision>
  <dcterms:created xsi:type="dcterms:W3CDTF">2017-02-02T21:00:20Z</dcterms:created>
  <dcterms:modified xsi:type="dcterms:W3CDTF">2019-02-08T15:12:25Z</dcterms:modified>
</cp:coreProperties>
</file>